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71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237">
          <p15:clr>
            <a:srgbClr val="A4A3A4"/>
          </p15:clr>
        </p15:guide>
        <p15:guide id="4" pos="4876">
          <p15:clr>
            <a:srgbClr val="A4A3A4"/>
          </p15:clr>
        </p15:guide>
        <p15:guide id="5" pos="2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orient="horz" pos="521">
          <p15:clr>
            <a:srgbClr val="A4A3A4"/>
          </p15:clr>
        </p15:guide>
        <p15:guide id="3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A86"/>
    <a:srgbClr val="326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0823" autoAdjust="0"/>
  </p:normalViewPr>
  <p:slideViewPr>
    <p:cSldViewPr>
      <p:cViewPr>
        <p:scale>
          <a:sx n="104" d="100"/>
          <a:sy n="104" d="100"/>
        </p:scale>
        <p:origin x="-1014" y="-48"/>
      </p:cViewPr>
      <p:guideLst>
        <p:guide orient="horz" pos="1071"/>
        <p:guide orient="horz" pos="482"/>
        <p:guide orient="horz" pos="237"/>
        <p:guide pos="4876"/>
        <p:guide pos="29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orient="horz" pos="52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556792" y="370384"/>
            <a:ext cx="1656184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645024" y="370384"/>
            <a:ext cx="2664296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78E0F-304E-4F07-9BB0-5E2AE8FD5F7A}" type="datetimeFigureOut">
              <a:rPr lang="sv-SE" smtClean="0"/>
              <a:pPr/>
              <a:t>2016-02-04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1D9BD-0C0D-4B88-87FC-E7048E578422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77" y="144959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835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052736" y="0"/>
            <a:ext cx="1919064" cy="3235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235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39182-E888-4D48-A5FB-B76C12C60DE4}" type="datetimeFigureOut">
              <a:rPr lang="sv-SE" smtClean="0"/>
              <a:pPr/>
              <a:t>2016-02-04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13880-BC73-4D6C-9FFF-18958252395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107504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461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57200" y="2462400"/>
            <a:ext cx="8229600" cy="810000"/>
          </a:xfrm>
        </p:spPr>
        <p:txBody>
          <a:bodyPr/>
          <a:lstStyle>
            <a:lvl1pPr algn="ctr">
              <a:defRPr sz="3200" b="0"/>
            </a:lvl1pPr>
          </a:lstStyle>
          <a:p>
            <a:r>
              <a:rPr lang="sv-SE" dirty="0" smtClean="0"/>
              <a:t>Skriv rubrik här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0" y="3542400"/>
            <a:ext cx="6400800" cy="1753200"/>
          </a:xfrm>
        </p:spPr>
        <p:txBody>
          <a:bodyPr/>
          <a:lstStyle>
            <a:lvl1pPr marL="0" indent="0" algn="ctr">
              <a:buNone/>
              <a:defRPr>
                <a:solidFill>
                  <a:srgbClr val="326295"/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Skriv underrubrik här</a:t>
            </a:r>
            <a:endParaRPr lang="sv-SE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00" y="219600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38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57200" y="361319"/>
            <a:ext cx="7283450" cy="7920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Skriv rubrik här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458479" y="1595907"/>
            <a:ext cx="8208000" cy="453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 baseline="0"/>
            </a:lvl3pPr>
          </a:lstStyle>
          <a:p>
            <a:pPr lvl="0"/>
            <a:r>
              <a:rPr lang="sv-SE" dirty="0" smtClean="0"/>
              <a:t>Skriv text här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sz="2000" dirty="0" smtClean="0"/>
              <a:t>Nivå tre</a:t>
            </a:r>
            <a:endParaRPr lang="sv-SE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00" y="219600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726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57200" y="366082"/>
            <a:ext cx="7283450" cy="7920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Skriv rubrik här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467544" y="1584000"/>
            <a:ext cx="8208000" cy="453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 smtClean="0"/>
              <a:t>Skriv text här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00" y="219600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14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1963" y="361319"/>
            <a:ext cx="7308000" cy="7920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dirty="0" smtClean="0"/>
              <a:t>Skriv rubrik  här</a:t>
            </a:r>
            <a:endParaRPr lang="sv-SE" dirty="0"/>
          </a:p>
        </p:txBody>
      </p:sp>
      <p:sp>
        <p:nvSpPr>
          <p:cNvPr id="6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467544" y="1584000"/>
            <a:ext cx="4104456" cy="4536000"/>
          </a:xfrm>
        </p:spPr>
        <p:txBody>
          <a:bodyPr/>
          <a:lstStyle>
            <a:lvl1pPr>
              <a:defRPr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sv-SE" dirty="0" smtClean="0"/>
              <a:t>Skriv text här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4" hasCustomPrompt="1"/>
          </p:nvPr>
        </p:nvSpPr>
        <p:spPr>
          <a:xfrm>
            <a:off x="4572000" y="1584000"/>
            <a:ext cx="4104456" cy="4536000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dirty="0" smtClean="0"/>
            </a:lvl1pPr>
            <a:lvl2pPr>
              <a:defRPr lang="sv-SE" sz="1800" dirty="0" smtClean="0"/>
            </a:lvl2pPr>
            <a:lvl3pPr>
              <a:defRPr lang="sv-SE" sz="1800" dirty="0" smtClean="0"/>
            </a:lvl3pPr>
            <a:lvl4pPr>
              <a:defRPr lang="sv-SE" dirty="0" smtClean="0"/>
            </a:lvl4pPr>
            <a:lvl5pPr>
              <a:defRPr lang="sv-SE" dirty="0"/>
            </a:lvl5pPr>
          </a:lstStyle>
          <a:p>
            <a:pPr lvl="0"/>
            <a:r>
              <a:rPr lang="sv-SE" dirty="0" smtClean="0"/>
              <a:t>Skriv text här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00" y="219600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788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med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00" y="219600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400" y="219600"/>
            <a:ext cx="7016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2756" y="363700"/>
            <a:ext cx="7308000" cy="792000"/>
          </a:xfrm>
        </p:spPr>
        <p:txBody>
          <a:bodyPr/>
          <a:lstStyle>
            <a:lvl1pPr>
              <a:defRPr b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85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72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1090464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2B9E3-2622-406E-9FB8-CCB09A8FF8CA}" type="datetime1">
              <a:rPr lang="sv-SE" smtClean="0"/>
              <a:pPr/>
              <a:t>2016-02-04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672" y="6525344"/>
            <a:ext cx="655272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244408" y="6525344"/>
            <a:ext cx="442392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CDD1-D879-4711-AFA7-646F7FDE1243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rubrik 6"/>
          <p:cNvSpPr>
            <a:spLocks noGrp="1"/>
          </p:cNvSpPr>
          <p:nvPr>
            <p:ph type="title"/>
          </p:nvPr>
        </p:nvSpPr>
        <p:spPr>
          <a:xfrm>
            <a:off x="459582" y="366081"/>
            <a:ext cx="7308000" cy="79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idx="1"/>
          </p:nvPr>
        </p:nvSpPr>
        <p:spPr>
          <a:xfrm>
            <a:off x="457200" y="1599875"/>
            <a:ext cx="8208000" cy="453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6" r:id="rId2"/>
    <p:sldLayoutId id="2147483666" r:id="rId3"/>
    <p:sldLayoutId id="2147483692" r:id="rId4"/>
    <p:sldLayoutId id="2147483660" r:id="rId5"/>
    <p:sldLayoutId id="2147483695" r:id="rId6"/>
    <p:sldLayoutId id="2147483694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rgbClr val="326295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spcBef>
          <a:spcPts val="600"/>
        </a:spcBef>
        <a:buClrTx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600"/>
        </a:spcBef>
        <a:buClrTx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5113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spcBef>
          <a:spcPct val="20000"/>
        </a:spcBef>
        <a:buClrTx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4613" indent="-265113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27947" y="1480565"/>
            <a:ext cx="4455116" cy="4463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467544" y="548680"/>
            <a:ext cx="84249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 smtClean="0">
                <a:latin typeface="Candara" panose="020E0502030303020204" pitchFamily="34" charset="0"/>
              </a:rPr>
              <a:t>En del av styrelsearbetet kan förutses. Genom att planera året och vara medveten om vilka arbeten som kommer kan styrelsen arbeta effektivare. Här kommer en beskrivning på hur arbetet ser ut i  BRF Rönninge Källa. Styrelsen har i regel 8 – </a:t>
            </a:r>
            <a:r>
              <a:rPr lang="sv-SE" sz="1400" dirty="0" smtClean="0">
                <a:latin typeface="Candara" panose="020E0502030303020204" pitchFamily="34" charset="0"/>
              </a:rPr>
              <a:t>10  </a:t>
            </a:r>
            <a:r>
              <a:rPr lang="sv-SE" sz="1200" dirty="0" smtClean="0">
                <a:latin typeface="Candara" panose="020E0502030303020204" pitchFamily="34" charset="0"/>
              </a:rPr>
              <a:t>styrelsemöten under kalenderåret med en standardagenda.</a:t>
            </a:r>
            <a:endParaRPr lang="sv-SE" sz="1200" dirty="0">
              <a:latin typeface="Candara" panose="020E0502030303020204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6087013" y="2660660"/>
            <a:ext cx="31598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Kontakta valberedningen (februari – mars)                         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4752256" y="1490591"/>
            <a:ext cx="28680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latin typeface="Candara" panose="020E0502030303020204" pitchFamily="34" charset="0"/>
              </a:rPr>
              <a:t>Skicka kontrolluppgifter till Skatteverket </a:t>
            </a:r>
            <a:r>
              <a:rPr lang="sv-SE" sz="1000" dirty="0" smtClean="0">
                <a:latin typeface="Candara" panose="020E0502030303020204" pitchFamily="34" charset="0"/>
              </a:rPr>
              <a:t>(januari)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5409148" y="1740086"/>
            <a:ext cx="2680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Planera för ev. sommararbeten/upphandla för</a:t>
            </a:r>
            <a:br>
              <a:rPr lang="sv-SE" sz="1000" dirty="0" smtClean="0">
                <a:latin typeface="Candara" panose="020E0502030303020204" pitchFamily="34" charset="0"/>
              </a:rPr>
            </a:br>
            <a:r>
              <a:rPr lang="sv-SE" sz="1000" dirty="0" smtClean="0">
                <a:latin typeface="Candara" panose="020E0502030303020204" pitchFamily="34" charset="0"/>
              </a:rPr>
              <a:t> t.ex. yttre miljö och underhållsarbete</a:t>
            </a:r>
            <a:endParaRPr lang="sv-SE" sz="1000" dirty="0"/>
          </a:p>
        </p:txBody>
      </p:sp>
      <p:sp>
        <p:nvSpPr>
          <p:cNvPr id="13" name="textruta 12"/>
          <p:cNvSpPr txBox="1"/>
          <p:nvPr/>
        </p:nvSpPr>
        <p:spPr>
          <a:xfrm>
            <a:off x="5727537" y="20995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latin typeface="Candara" panose="020E0502030303020204" pitchFamily="34" charset="0"/>
              </a:rPr>
              <a:t>Skatteberäkning och inbetalning av kvarskatt (februari</a:t>
            </a:r>
            <a:r>
              <a:rPr lang="sv-SE" sz="1000" dirty="0" smtClean="0">
                <a:latin typeface="Candara" panose="020E0502030303020204" pitchFamily="34" charset="0"/>
              </a:rPr>
              <a:t>)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5902559" y="2318683"/>
            <a:ext cx="29899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latin typeface="Candara" panose="020E0502030303020204" pitchFamily="34" charset="0"/>
              </a:rPr>
              <a:t>Starta arbetet med årsredovisning  (februari – mars</a:t>
            </a:r>
            <a:r>
              <a:rPr lang="sv-SE" sz="1000" dirty="0" smtClean="0">
                <a:latin typeface="Candara" panose="020E0502030303020204" pitchFamily="34" charset="0"/>
              </a:rPr>
              <a:t>)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6300192" y="3284984"/>
            <a:ext cx="215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latin typeface="Candara" panose="020E0502030303020204" pitchFamily="34" charset="0"/>
              </a:rPr>
              <a:t>Besluta om vem som ska föreslås till </a:t>
            </a:r>
            <a:endParaRPr lang="sv-SE" sz="1000" dirty="0" smtClean="0">
              <a:latin typeface="Candara" panose="020E0502030303020204" pitchFamily="34" charset="0"/>
            </a:endParaRPr>
          </a:p>
          <a:p>
            <a:r>
              <a:rPr lang="sv-SE" sz="1000" dirty="0" smtClean="0">
                <a:latin typeface="Candara" panose="020E0502030303020204" pitchFamily="34" charset="0"/>
              </a:rPr>
              <a:t> stämmans ordförande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6372200" y="3933056"/>
            <a:ext cx="19543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Förbereda stämmohandlingarna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6353942" y="4190891"/>
            <a:ext cx="1098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Kalla till stämma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6228184" y="4478923"/>
            <a:ext cx="1606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Arrangera vårens städdag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5946348" y="4797152"/>
            <a:ext cx="2720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Efter stämman: hålla konstituerande möte och </a:t>
            </a:r>
          </a:p>
          <a:p>
            <a:r>
              <a:rPr lang="sv-SE" sz="1000" dirty="0" smtClean="0">
                <a:latin typeface="Candara" panose="020E0502030303020204" pitchFamily="34" charset="0"/>
              </a:rPr>
              <a:t>introducera nya ledamöter och suppleanter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4860032" y="5661248"/>
            <a:ext cx="29418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Arbeta med underhållsplanen inför nästa budgetår</a:t>
            </a:r>
            <a:endParaRPr lang="sv-SE" sz="1000" dirty="0">
              <a:latin typeface="Candara" panose="020E0502030303020204" pitchFamily="34" charset="0"/>
            </a:endParaRPr>
          </a:p>
        </p:txBody>
      </p:sp>
      <p:cxnSp>
        <p:nvCxnSpPr>
          <p:cNvPr id="22" name="Rak 21"/>
          <p:cNvCxnSpPr/>
          <p:nvPr/>
        </p:nvCxnSpPr>
        <p:spPr>
          <a:xfrm flipV="1">
            <a:off x="454646" y="3712342"/>
            <a:ext cx="8293818" cy="7669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4355505" y="1196752"/>
            <a:ext cx="72479" cy="5400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ruta 30"/>
          <p:cNvSpPr txBox="1"/>
          <p:nvPr/>
        </p:nvSpPr>
        <p:spPr>
          <a:xfrm>
            <a:off x="0" y="4293096"/>
            <a:ext cx="25971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Ta upp fråga i styrelsen om nästa års budget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413036" y="3476690"/>
            <a:ext cx="16482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Arrangera höstens städdag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34" name="textruta 33"/>
          <p:cNvSpPr txBox="1"/>
          <p:nvPr/>
        </p:nvSpPr>
        <p:spPr>
          <a:xfrm>
            <a:off x="1780939" y="1790259"/>
            <a:ext cx="1566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Arrangera adventsfirande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670655" y="2241738"/>
            <a:ext cx="2050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Besluta om nästa års budget, samt</a:t>
            </a:r>
            <a:br>
              <a:rPr lang="sv-SE" sz="1000" dirty="0" smtClean="0">
                <a:latin typeface="Candara" panose="020E0502030303020204" pitchFamily="34" charset="0"/>
              </a:rPr>
            </a:br>
            <a:r>
              <a:rPr lang="sv-SE" sz="1000" dirty="0" smtClean="0">
                <a:latin typeface="Candara" panose="020E0502030303020204" pitchFamily="34" charset="0"/>
              </a:rPr>
              <a:t> besluta om ev. avgiftsjustering</a:t>
            </a:r>
          </a:p>
        </p:txBody>
      </p:sp>
      <p:sp>
        <p:nvSpPr>
          <p:cNvPr id="36" name="textruta 35"/>
          <p:cNvSpPr txBox="1"/>
          <p:nvPr/>
        </p:nvSpPr>
        <p:spPr>
          <a:xfrm>
            <a:off x="125444" y="5464903"/>
            <a:ext cx="3365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Skriva avtal med leverantörer t.ex. snöröjning (juli-augusti)</a:t>
            </a:r>
            <a:endParaRPr lang="sv-SE" sz="1000" dirty="0">
              <a:latin typeface="Candara" panose="020E0502030303020204" pitchFamily="34" charset="0"/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2721216" y="174155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BRF Rönninge Källas årscykel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5652120" y="5229200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itchFamily="34" charset="0"/>
              </a:rPr>
              <a:t>Underhållsbesiktning av föreningens egendom,</a:t>
            </a:r>
            <a:br>
              <a:rPr lang="sv-SE" sz="1000" dirty="0" smtClean="0">
                <a:latin typeface="Candara" pitchFamily="34" charset="0"/>
              </a:rPr>
            </a:br>
            <a:r>
              <a:rPr lang="sv-SE" sz="1000" dirty="0" smtClean="0">
                <a:latin typeface="Candara" pitchFamily="34" charset="0"/>
              </a:rPr>
              <a:t> inventarier och utrustning</a:t>
            </a:r>
            <a:endParaRPr lang="sv-SE" sz="1000" dirty="0">
              <a:latin typeface="Candara" pitchFamily="34" charset="0"/>
            </a:endParaRPr>
          </a:p>
        </p:txBody>
      </p:sp>
      <p:sp>
        <p:nvSpPr>
          <p:cNvPr id="28" name="textruta 27"/>
          <p:cNvSpPr txBox="1"/>
          <p:nvPr/>
        </p:nvSpPr>
        <p:spPr>
          <a:xfrm>
            <a:off x="107504" y="3068960"/>
            <a:ext cx="23310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>
                <a:latin typeface="Candara" panose="020E0502030303020204" pitchFamily="34" charset="0"/>
              </a:rPr>
              <a:t>Medlemsinformation minst 4 ggr per år</a:t>
            </a:r>
            <a:endParaRPr lang="sv-SE" sz="1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757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AFA Försäkring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6295"/>
      </a:accent1>
      <a:accent2>
        <a:srgbClr val="4F8BC0"/>
      </a:accent2>
      <a:accent3>
        <a:srgbClr val="EA8C1B"/>
      </a:accent3>
      <a:accent4>
        <a:srgbClr val="D73A36"/>
      </a:accent4>
      <a:accent5>
        <a:srgbClr val="A9C398"/>
      </a:accent5>
      <a:accent6>
        <a:srgbClr val="FFE39C"/>
      </a:accent6>
      <a:hlink>
        <a:srgbClr val="0000FF"/>
      </a:hlink>
      <a:folHlink>
        <a:srgbClr val="800080"/>
      </a:folHlink>
    </a:clrScheme>
    <a:fontScheme name="AFA Försäkr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2585</TotalTime>
  <Words>171</Words>
  <Application>Microsoft Office PowerPoint</Application>
  <PresentationFormat>Bildspel på skärmen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Blank</vt:lpstr>
      <vt:lpstr>PowerPoint-presentation</vt:lpstr>
    </vt:vector>
  </TitlesOfParts>
  <Company>AFA Försäkring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Erixon</dc:creator>
  <cp:lastModifiedBy>Karin Erixon</cp:lastModifiedBy>
  <cp:revision>8</cp:revision>
  <cp:lastPrinted>2012-05-14T05:23:46Z</cp:lastPrinted>
  <dcterms:created xsi:type="dcterms:W3CDTF">2016-02-01T15:04:27Z</dcterms:created>
  <dcterms:modified xsi:type="dcterms:W3CDTF">2016-02-04T07:39:47Z</dcterms:modified>
</cp:coreProperties>
</file>